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4"/>
  </p:notesMasterIdLst>
  <p:sldIdLst>
    <p:sldId id="256" r:id="rId2"/>
    <p:sldId id="330" r:id="rId3"/>
    <p:sldId id="329" r:id="rId4"/>
    <p:sldId id="285" r:id="rId5"/>
    <p:sldId id="288" r:id="rId6"/>
    <p:sldId id="307" r:id="rId7"/>
    <p:sldId id="301" r:id="rId8"/>
    <p:sldId id="302" r:id="rId9"/>
    <p:sldId id="321" r:id="rId10"/>
    <p:sldId id="297" r:id="rId11"/>
    <p:sldId id="290" r:id="rId12"/>
    <p:sldId id="322" r:id="rId13"/>
    <p:sldId id="323" r:id="rId14"/>
    <p:sldId id="303" r:id="rId15"/>
    <p:sldId id="289" r:id="rId16"/>
    <p:sldId id="308" r:id="rId17"/>
    <p:sldId id="287" r:id="rId18"/>
    <p:sldId id="296" r:id="rId19"/>
    <p:sldId id="325" r:id="rId20"/>
    <p:sldId id="326" r:id="rId21"/>
    <p:sldId id="327" r:id="rId22"/>
    <p:sldId id="324" r:id="rId23"/>
    <p:sldId id="304" r:id="rId24"/>
    <p:sldId id="312" r:id="rId25"/>
    <p:sldId id="311" r:id="rId26"/>
    <p:sldId id="295" r:id="rId27"/>
    <p:sldId id="328" r:id="rId28"/>
    <p:sldId id="315" r:id="rId29"/>
    <p:sldId id="313" r:id="rId30"/>
    <p:sldId id="292" r:id="rId31"/>
    <p:sldId id="298" r:id="rId32"/>
    <p:sldId id="314" r:id="rId33"/>
    <p:sldId id="310" r:id="rId34"/>
    <p:sldId id="291" r:id="rId35"/>
    <p:sldId id="317" r:id="rId36"/>
    <p:sldId id="300" r:id="rId37"/>
    <p:sldId id="319" r:id="rId38"/>
    <p:sldId id="293" r:id="rId39"/>
    <p:sldId id="309" r:id="rId40"/>
    <p:sldId id="294" r:id="rId41"/>
    <p:sldId id="331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918A"/>
    <a:srgbClr val="00ADEF"/>
    <a:srgbClr val="615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3"/>
    <p:restoredTop sz="60163" autoAdjust="0"/>
  </p:normalViewPr>
  <p:slideViewPr>
    <p:cSldViewPr snapToGrid="0" snapToObjects="1">
      <p:cViewPr>
        <p:scale>
          <a:sx n="55" d="100"/>
          <a:sy n="55" d="100"/>
        </p:scale>
        <p:origin x="1816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9T06:59:07.243" idx="1">
    <p:pos x="10" y="10"/>
    <p:text>Get a better example here?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ndard_Boolean_mode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Vector_space_model" TargetMode="External"/><Relationship Id="rId5" Type="http://schemas.openxmlformats.org/officeDocument/2006/relationships/hyperlink" Target="http://en.wikipedia.org/wiki/Tfidf" TargetMode="External"/><Relationship Id="rId4" Type="http://schemas.openxmlformats.org/officeDocument/2006/relationships/hyperlink" Target="https://www.elastic.co/guide/en/elasticsearch/guide/current/practical-scoring-function.html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r>
              <a:rPr lang="en-US" dirty="0"/>
              <a:t>I’ve used search engines in eCommerce for a long time, but recently I spent some time taking another look at them to try and figure out if they were an appropriate solution for something I was doing at work.</a:t>
            </a:r>
          </a:p>
          <a:p>
            <a:endParaRPr lang="en-US" dirty="0"/>
          </a:p>
          <a:p>
            <a:r>
              <a:rPr lang="en-US" dirty="0"/>
              <a:t>While I was doing that research, I came up with a few different archetypes that I thought fit really well with search engines do and so I thought it would make for a cool talk!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would we design a search engine, if we didn’t already have the inertia/baggage of our existing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Made a little list with some of the things we want, and some common solutions to those problems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Index: – save meta data, about my data, to make searching faster, trading off up front processing time, for fast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Low code: Highly dynamic, do the heavy lifting for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Just like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, you could do this yourself.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What’s the secret sauce?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</a:rPr>
              <a:t>Search engines are optimized for searching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given up on ACID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decided to do more work up front, storing and organizing data, in order to make retrieval and counting much faster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secret here is the underlying data structure: Inverted Index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</a:t>
            </a:r>
            <a:r>
              <a:rPr lang="en-US" dirty="0" err="1"/>
              <a:t>denormalizing</a:t>
            </a:r>
            <a:r>
              <a:rPr lang="en-US" dirty="0"/>
              <a:t> your data, and indexing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6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WARNING: Coloring with Crayons</a:t>
            </a:r>
          </a:p>
          <a:p>
            <a:endParaRPr lang="en-US" dirty="0"/>
          </a:p>
          <a:p>
            <a:r>
              <a:rPr lang="en-US" dirty="0"/>
              <a:t>Fast lookup O(1)</a:t>
            </a:r>
          </a:p>
          <a:p>
            <a:r>
              <a:rPr lang="en-US" dirty="0"/>
              <a:t>Counts, Aggregates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heavy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as keys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r>
              <a:rPr lang="en-US" dirty="0"/>
              <a:t>Sorting, Elasticsearch uses a combination of...</a:t>
            </a:r>
          </a:p>
          <a:p>
            <a:r>
              <a:rPr lang="en-US" dirty="0"/>
              <a:t>• Term/Document frequency (how often a term appears in a result, and how common that term is)</a:t>
            </a:r>
          </a:p>
          <a:p>
            <a:r>
              <a:rPr lang="en-US" dirty="0"/>
              <a:t>• Field length (</a:t>
            </a:r>
            <a:r>
              <a:rPr lang="en-US" dirty="0" err="1"/>
              <a:t>ie</a:t>
            </a:r>
            <a:r>
              <a:rPr lang="en-US" dirty="0"/>
              <a:t>: results from shorter fields (like title) can be boosted)• Some other weird stuff like coordination factors, and vector space that I don't understand</a:t>
            </a:r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  <a:p>
            <a:endParaRPr lang="en-US" dirty="0"/>
          </a:p>
          <a:p>
            <a:r>
              <a:rPr lang="en-US" dirty="0"/>
              <a:t>Scoring Theory: https://www.elastic.co/guide/en/elasticsearch/guide/current/scoring-theory.html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Lucene (and thus Elasticsearch) uses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Boolean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find matching documents, and a formula called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ucene’s Practical Scoring Function"/>
              </a:rPr>
              <a:t>practical scoring 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calculate relevance.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sorting: </a:t>
            </a:r>
            <a:r>
              <a:rPr lang="en-US" sz="1200" b="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term frequency/inverse document frequency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vector space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adds more-modern features like a coordination factor, field length normalization, and term or query clause boosting.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Pulling the data back out from </a:t>
            </a:r>
            <a:r>
              <a:rPr lang="en-US" dirty="0" err="1"/>
              <a:t>somelike</a:t>
            </a:r>
            <a:r>
              <a:rPr lang="en-US" dirty="0"/>
              <a:t> SQL, means putting the data back together, every time you retrieve</a:t>
            </a:r>
          </a:p>
          <a:p>
            <a:r>
              <a:rPr lang="en-US" dirty="0"/>
              <a:t>SQL is heavily biased towards atomicity and consistency, but it’s not super great for searching</a:t>
            </a:r>
          </a:p>
          <a:p>
            <a:endParaRPr lang="en-US" dirty="0"/>
          </a:p>
          <a:p>
            <a:r>
              <a:rPr lang="en-US" dirty="0"/>
              <a:t>Scoring is really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Most of these are evolutions of the inverted index</a:t>
            </a:r>
          </a:p>
          <a:p>
            <a:r>
              <a:rPr lang="en-US" dirty="0"/>
              <a:t>Synonym example: Elasticsearch + Search Engine</a:t>
            </a:r>
          </a:p>
          <a:p>
            <a:r>
              <a:rPr lang="en-US" dirty="0"/>
              <a:t>When I process a document, I’ll insert an additional entry for one, if I see the other</a:t>
            </a:r>
          </a:p>
          <a:p>
            <a:r>
              <a:rPr lang="en-US" dirty="0"/>
              <a:t>Just like a traditional index, I’m trading up front work, for fast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https://www.elastic.co/guide/en/elasticsearch/guide/current/scoring-theory.html#field-norm</a:t>
            </a:r>
          </a:p>
          <a:p>
            <a:endParaRPr lang="en-US" dirty="0"/>
          </a:p>
          <a:p>
            <a:r>
              <a:rPr lang="en-US" dirty="0"/>
              <a:t>Books with titles like “The Fox” or “North American Foxes” should rank higher than the Encyclopedia for the letter F</a:t>
            </a:r>
          </a:p>
          <a:p>
            <a:endParaRPr lang="en-US" dirty="0"/>
          </a:p>
          <a:p>
            <a:r>
              <a:rPr lang="en-US" dirty="0"/>
              <a:t>A lot of stuff going on here, and a lot of parameters that you can tweak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Documents that have a higher % of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Shorter fields, that reference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terms that have a strong correlation with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 fields are more important (example: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nice example of the type of evolution that you’re missing out on if you attempt to build something custom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2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Eveyrthing</a:t>
            </a:r>
            <a:r>
              <a:rPr lang="en-US" dirty="0"/>
              <a:t> you need in the index</a:t>
            </a:r>
          </a:p>
          <a:p>
            <a:r>
              <a:rPr lang="en-US" dirty="0"/>
              <a:t>Kibana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5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02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Summary: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lets take a look at leveraging the strengths of search engines to build useful experiences for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9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make millions</a:t>
            </a:r>
          </a:p>
          <a:p>
            <a:r>
              <a:rPr lang="en-US" dirty="0"/>
              <a:t>Not spam</a:t>
            </a:r>
          </a:p>
          <a:p>
            <a:r>
              <a:rPr lang="en-US" dirty="0"/>
              <a:t>Should be starred</a:t>
            </a:r>
          </a:p>
          <a:p>
            <a:r>
              <a:rPr lang="en-US" dirty="0"/>
              <a:t>Should be more recent than 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81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Reason #1: Query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3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Reason #2 The Elastic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host of products that are designed to work with and extend Elasticsearch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available, but not necessarily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72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Tough to compare Apples to Apples</a:t>
            </a:r>
          </a:p>
          <a:p>
            <a:r>
              <a:rPr lang="en-US" dirty="0"/>
              <a:t>Wide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7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like….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Splunk</a:t>
            </a:r>
          </a:p>
          <a:p>
            <a:endParaRPr lang="en-US" dirty="0"/>
          </a:p>
          <a:p>
            <a:r>
              <a:rPr lang="en-US" dirty="0"/>
              <a:t>Elasticsearch caching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those auto-suggest?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1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Elasticsearch at the heart</a:t>
            </a:r>
          </a:p>
          <a:p>
            <a:r>
              <a:rPr lang="en-US" dirty="0"/>
              <a:t>Data comes in via Logstash</a:t>
            </a:r>
          </a:p>
          <a:p>
            <a:r>
              <a:rPr lang="en-US" dirty="0"/>
              <a:t>The App is Python</a:t>
            </a:r>
          </a:p>
          <a:p>
            <a:r>
              <a:rPr lang="en-US" dirty="0"/>
              <a:t>Kibana is the admin</a:t>
            </a:r>
          </a:p>
          <a:p>
            <a:r>
              <a:rPr lang="en-US" dirty="0"/>
              <a:t>The APM </a:t>
            </a:r>
            <a:r>
              <a:rPr lang="en-US" dirty="0" err="1"/>
              <a:t>XPac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Engines are specialized tools for building search interfaces for humans..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Talked about what problems they solved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they are so good at what they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Demonstrated a bunch of common features via 3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 also wanted to point out, that the coding you’re going to be doing isn’t very pretty!</a:t>
            </a:r>
          </a:p>
          <a:p>
            <a:r>
              <a:rPr lang="en-US" dirty="0">
                <a:effectLst/>
              </a:rPr>
              <a:t>The more complex your data set, the more funky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generation you’re going to end up doing</a:t>
            </a:r>
          </a:p>
          <a:p>
            <a:r>
              <a:rPr lang="en-US" dirty="0">
                <a:effectLst/>
              </a:rPr>
              <a:t>Either by hand, or ORM…either way: no fun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-----------------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This is what it takes to sort by properties dynamically, can anyone tell me what’s wrong with this approach?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Dynamic “IN” clauses, One to many, temp tables, group by, dynamic columns, CTE, pivots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also have to manage performance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“low code”, I mean I focus my coding efforts on the unique problems that I’m solving in my domain</a:t>
            </a:r>
          </a:p>
          <a:p>
            <a:endParaRPr lang="en-US" dirty="0"/>
          </a:p>
          <a:p>
            <a:r>
              <a:rPr lang="en-US" dirty="0"/>
              <a:t>https://www.pexels.com/photo/portrait-of-young-man-326559/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tif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>
                <a:latin typeface="Coolvetica" panose="020B0603030602020004" pitchFamily="34" charset="77"/>
              </a:rPr>
              <a:t>What do we </a:t>
            </a:r>
            <a:r>
              <a:rPr lang="en-US" sz="3700" i="1">
                <a:latin typeface="Coolvetica" panose="020B0603030602020004" pitchFamily="34" charset="77"/>
              </a:rPr>
              <a:t>want</a:t>
            </a:r>
            <a:r>
              <a:rPr lang="en-US" sz="3700">
                <a:latin typeface="Coolvetica" panose="020B0603030602020004" pitchFamily="34" charset="77"/>
              </a:rPr>
              <a:t> out of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/>
              <a:t>Easy for the user to use</a:t>
            </a:r>
          </a:p>
          <a:p>
            <a:r>
              <a:rPr lang="en-US" sz="1800"/>
              <a:t>Fault tolerant</a:t>
            </a:r>
          </a:p>
          <a:p>
            <a:r>
              <a:rPr lang="en-US" sz="1800"/>
              <a:t>Integrates easily</a:t>
            </a:r>
          </a:p>
          <a:p>
            <a:r>
              <a:rPr lang="en-US" sz="1800"/>
              <a:t>Configurability</a:t>
            </a:r>
          </a:p>
          <a:p>
            <a:r>
              <a:rPr lang="en-US" sz="1800"/>
              <a:t>High Scalability</a:t>
            </a:r>
          </a:p>
          <a:p>
            <a:r>
              <a:rPr lang="en-US" sz="1800"/>
              <a:t>Wicked fast</a:t>
            </a:r>
          </a:p>
          <a:p>
            <a:r>
              <a:rPr lang="en-US" sz="1800"/>
              <a:t>Low code</a:t>
            </a:r>
          </a:p>
          <a:p>
            <a:endParaRPr lang="en-US" sz="1800"/>
          </a:p>
        </p:txBody>
      </p:sp>
      <p:pic>
        <p:nvPicPr>
          <p:cNvPr id="2056" name="Picture 8" descr="Portrait of Young Man">
            <a:extLst>
              <a:ext uri="{FF2B5EF4-FFF2-40B4-BE49-F238E27FC236}">
                <a16:creationId xmlns:a16="http://schemas.microsoft.com/office/drawing/2014/main" id="{F15EDE8B-9E7C-4731-A68A-1B365584A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8" r="154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Designing a Search Engine</a:t>
            </a:r>
            <a:br>
              <a:rPr lang="en-US" dirty="0">
                <a:latin typeface="Coolvetica" panose="020B0603030602020004" pitchFamily="34" charset="77"/>
              </a:rPr>
            </a:br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No baggage edition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AD9380E-C9F7-4EFA-8E53-33215D24E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648632"/>
              </p:ext>
            </p:extLst>
          </p:nvPr>
        </p:nvGraphicFramePr>
        <p:xfrm>
          <a:off x="838200" y="1973562"/>
          <a:ext cx="10515601" cy="405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541">
                  <a:extLst>
                    <a:ext uri="{9D8B030D-6E8A-4147-A177-3AD203B41FA5}">
                      <a16:colId xmlns:a16="http://schemas.microsoft.com/office/drawing/2014/main" val="2554242689"/>
                    </a:ext>
                  </a:extLst>
                </a:gridCol>
                <a:gridCol w="5602060">
                  <a:extLst>
                    <a:ext uri="{9D8B030D-6E8A-4147-A177-3AD203B41FA5}">
                      <a16:colId xmlns:a16="http://schemas.microsoft.com/office/drawing/2014/main" val="633157913"/>
                    </a:ext>
                  </a:extLst>
                </a:gridCol>
              </a:tblGrid>
              <a:tr h="675911">
                <a:tc>
                  <a:txBody>
                    <a:bodyPr/>
                    <a:lstStyle/>
                    <a:p>
                      <a:r>
                        <a:rPr lang="en-US" sz="3000" dirty="0"/>
                        <a:t>Wants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Solution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7328138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Integrates easily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Web Services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9578874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Configurability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JSON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3847765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High Scalability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NoSQL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83770957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Wicked fast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Index all the things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826876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Low Code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Meta data driven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1600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example apps…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How search engines work</a:t>
            </a:r>
          </a:p>
        </p:txBody>
      </p:sp>
    </p:spTree>
    <p:extLst>
      <p:ext uri="{BB962C8B-B14F-4D97-AF65-F5344CB8AC3E}">
        <p14:creationId xmlns:p14="http://schemas.microsoft.com/office/powerpoint/2010/main" val="330541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/>
              <a:t>Keywords</a:t>
            </a:r>
          </a:p>
          <a:p>
            <a:r>
              <a:rPr lang="en-US" dirty="0"/>
              <a:t>Term</a:t>
            </a:r>
          </a:p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1" y="0"/>
            <a:ext cx="10191750" cy="68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 Lookups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Natural Language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Phrases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A lot of numeric stuff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F225-E881-460E-B1A9-93DC5419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oolvetica"/>
              </a:rPr>
              <a:t>Scoring is complicated!</a:t>
            </a:r>
            <a:endParaRPr lang="en-US" dirty="0">
              <a:latin typeface="Coo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7521-416B-4305-9FA5-7FAF5444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Term/Inverted Document Frequency</a:t>
            </a:r>
          </a:p>
          <a:p>
            <a:r>
              <a:rPr lang="en-US" dirty="0"/>
              <a:t>Field length normalization</a:t>
            </a:r>
          </a:p>
          <a:p>
            <a:r>
              <a:rPr lang="en-US" dirty="0"/>
              <a:t>Coordination factors</a:t>
            </a:r>
          </a:p>
          <a:p>
            <a:r>
              <a:rPr lang="en-US" dirty="0"/>
              <a:t>Term/Clause boosting</a:t>
            </a:r>
          </a:p>
        </p:txBody>
      </p:sp>
    </p:spTree>
    <p:extLst>
      <p:ext uri="{BB962C8B-B14F-4D97-AF65-F5344CB8AC3E}">
        <p14:creationId xmlns:p14="http://schemas.microsoft.com/office/powerpoint/2010/main" val="359931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olvetica" panose="020B0603030602020004"/>
              </a:rPr>
              <a:t>StackOverflow</a:t>
            </a:r>
            <a:r>
              <a:rPr lang="en-US" sz="2800" dirty="0">
                <a:latin typeface="Coolvetica" panose="020B0603030602020004"/>
              </a:rPr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Google servers 40k searches…</a:t>
            </a:r>
            <a:r>
              <a:rPr lang="en-US" sz="2800" i="1" dirty="0">
                <a:latin typeface="Coolvetica" panose="020B0603030602020004"/>
              </a:rPr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Splunk indexes 100’s of TB per day</a:t>
            </a:r>
          </a:p>
          <a:p>
            <a:endParaRPr lang="en-US" sz="2800" dirty="0">
              <a:latin typeface="Coolvetica" panose="020B0603030602020004"/>
            </a:endParaRPr>
          </a:p>
        </p:txBody>
      </p:sp>
    </p:spTree>
    <p:extLst>
      <p:ext uri="{BB962C8B-B14F-4D97-AF65-F5344CB8AC3E}">
        <p14:creationId xmlns:p14="http://schemas.microsoft.com/office/powerpoint/2010/main" val="1293957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08F2-90C1-48C1-AED3-7804B7EE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neat though, right?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140A8-5194-4904-8730-1A10D2A61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0101"/>
            <a:ext cx="10515600" cy="30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2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F8F652-4122-044B-866F-B7EC38B6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77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Building Search Applications</a:t>
            </a:r>
          </a:p>
        </p:txBody>
      </p:sp>
    </p:spTree>
    <p:extLst>
      <p:ext uri="{BB962C8B-B14F-4D97-AF65-F5344CB8AC3E}">
        <p14:creationId xmlns:p14="http://schemas.microsoft.com/office/powerpoint/2010/main" val="71678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2920-9A98-6648-B6F7-71064D5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Reason #1: JSON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AE16D-601A-F84A-BEE0-DCDFAC65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" y="1916748"/>
            <a:ext cx="86233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D94A0-E69D-D34D-B679-026A348E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60" y="1916748"/>
            <a:ext cx="406585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1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49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Geo-fencing in JSON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9DD57-CB7C-D542-8041-A5D6321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45" y="0"/>
            <a:ext cx="84566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9E776-0C75-D24D-88B5-B579D0B8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25563"/>
            <a:ext cx="332703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6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#2: The Eco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8600" y="5000518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20" y="5019149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15" y="858731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965" y="1690688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683" y="1668223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710" y="3520969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3900" y="3529097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0" y="3307659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19AD-6C11-E34C-9F39-39F8092A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Interesting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CE90-3B30-3C4C-A6E6-79422F76F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  <a:p>
            <a:r>
              <a:rPr lang="en-US" dirty="0"/>
              <a:t>Anomaly Detection/Alert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Analysis/Reporting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APM</a:t>
            </a:r>
          </a:p>
        </p:txBody>
      </p:sp>
    </p:spTree>
    <p:extLst>
      <p:ext uri="{BB962C8B-B14F-4D97-AF65-F5344CB8AC3E}">
        <p14:creationId xmlns:p14="http://schemas.microsoft.com/office/powerpoint/2010/main" val="266015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DDD-67D0-4219-B049-827475B4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Pricing…it’s complicated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3294796-6AB0-4E0A-8DAF-26CF79CB7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64089"/>
              </p:ext>
            </p:extLst>
          </p:nvPr>
        </p:nvGraphicFramePr>
        <p:xfrm>
          <a:off x="838200" y="1825624"/>
          <a:ext cx="10515600" cy="277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032">
                  <a:extLst>
                    <a:ext uri="{9D8B030D-6E8A-4147-A177-3AD203B41FA5}">
                      <a16:colId xmlns:a16="http://schemas.microsoft.com/office/drawing/2014/main" val="2381537355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29966727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65490520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3457200334"/>
                    </a:ext>
                  </a:extLst>
                </a:gridCol>
                <a:gridCol w="2530642">
                  <a:extLst>
                    <a:ext uri="{9D8B030D-6E8A-4147-A177-3AD203B41FA5}">
                      <a16:colId xmlns:a16="http://schemas.microsoft.com/office/drawing/2014/main" val="2196968368"/>
                    </a:ext>
                  </a:extLst>
                </a:gridCol>
              </a:tblGrid>
              <a:tr h="5556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REST, Ecosystem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24569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Azure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9894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CloudSearch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73818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Elasticsearch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93387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Elasticsearch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4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19755A2-7624-448F-99D8-D9DA82985555}"/>
              </a:ext>
            </a:extLst>
          </p:cNvPr>
          <p:cNvSpPr txBox="1"/>
          <p:nvPr/>
        </p:nvSpPr>
        <p:spPr>
          <a:xfrm>
            <a:off x="838200" y="486075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prices are per month, per node, and do not include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405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14EB-D361-4798-9ADA-F98BE1C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6D434-EA1F-40BC-9891-DB91F21C4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12" y="2572544"/>
            <a:ext cx="8943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3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9B8E-44A5-7D41-8EA8-029BE170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E5CF0-90E0-FA46-9815-978179AA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Search Archetypes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Near Real-Time Monitoring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#1 Text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A6FF6-C6A8-4136-B480-481EE8AF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3190-973E-45D4-87C9-C0A98659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76397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Podcast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Trivial import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Aggregation and Filtering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Board Game Browsing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Relevance tuning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#3 Near Real-Time Monitoring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02" y="1463882"/>
            <a:ext cx="7596596" cy="47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APM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Index Management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EA22D-CB5C-5F45-AC06-9C809967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473" y="805070"/>
            <a:ext cx="8075053" cy="5247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EBEF09-842B-484A-AE1F-4C984BB443E4}"/>
              </a:ext>
            </a:extLst>
          </p:cNvPr>
          <p:cNvSpPr/>
          <p:nvPr/>
        </p:nvSpPr>
        <p:spPr>
          <a:xfrm>
            <a:off x="1881187" y="6176963"/>
            <a:ext cx="8429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www.eetimes.com</a:t>
            </a:r>
            <a:r>
              <a:rPr lang="en-US" dirty="0"/>
              <a:t>/</a:t>
            </a:r>
            <a:r>
              <a:rPr lang="en-US" dirty="0" err="1"/>
              <a:t>author.asp?section_id</a:t>
            </a:r>
            <a:r>
              <a:rPr lang="en-US" dirty="0"/>
              <a:t>=36&amp;doc_id=1330462</a:t>
            </a:r>
          </a:p>
        </p:txBody>
      </p:sp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DF43DB-1A10-48E5-9064-971FA83B3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FE7409-2FA7-F840-B940-74B9808B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77" y="-150901"/>
            <a:ext cx="3748939" cy="7253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AD8A7F-EBF0-8D48-87EC-9E3EB8A2D187}"/>
              </a:ext>
            </a:extLst>
          </p:cNvPr>
          <p:cNvSpPr txBox="1"/>
          <p:nvPr/>
        </p:nvSpPr>
        <p:spPr>
          <a:xfrm>
            <a:off x="5308913" y="1936283"/>
            <a:ext cx="57514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800" dirty="0">
                <a:solidFill>
                  <a:srgbClr val="36918A"/>
                </a:solidFill>
                <a:latin typeface="Coolvetica" panose="020B0603030602020004" pitchFamily="34" charset="77"/>
              </a:rPr>
              <a:t>Learn</a:t>
            </a:r>
            <a:endParaRPr lang="en-US" dirty="0">
              <a:latin typeface="Coolvetica" panose="020B06030306020200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7E278-83EA-FE47-92B0-A519C37F2B0F}"/>
              </a:ext>
            </a:extLst>
          </p:cNvPr>
          <p:cNvSpPr txBox="1"/>
          <p:nvPr/>
        </p:nvSpPr>
        <p:spPr>
          <a:xfrm>
            <a:off x="5355805" y="4275385"/>
            <a:ext cx="204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you commute</a:t>
            </a:r>
          </a:p>
          <a:p>
            <a:r>
              <a:rPr lang="en-US" dirty="0"/>
              <a:t>100% free</a:t>
            </a:r>
          </a:p>
        </p:txBody>
      </p:sp>
    </p:spTree>
    <p:extLst>
      <p:ext uri="{BB962C8B-B14F-4D97-AF65-F5344CB8AC3E}">
        <p14:creationId xmlns:p14="http://schemas.microsoft.com/office/powerpoint/2010/main" val="3906846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FC55-5667-8B45-9D2A-6E177A59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8" y="2155292"/>
            <a:ext cx="10962903" cy="23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olvetica" panose="020B0603030602020004"/>
              </a:rPr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2718</Words>
  <Application>Microsoft Macintosh PowerPoint</Application>
  <PresentationFormat>Widescreen</PresentationFormat>
  <Paragraphs>478</Paragraphs>
  <Slides>42</Slides>
  <Notes>38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PowerPoint Presentation</vt:lpstr>
      <vt:lpstr>PowerPoint Presentation</vt:lpstr>
      <vt:lpstr>The Elephant in the Room: RDBMS</vt:lpstr>
      <vt:lpstr>Dynamic queries though...</vt:lpstr>
      <vt:lpstr>Relational DB</vt:lpstr>
      <vt:lpstr>PowerPoint Presentation</vt:lpstr>
      <vt:lpstr>Is it worth it?</vt:lpstr>
      <vt:lpstr>What do we want out of search?</vt:lpstr>
      <vt:lpstr>Designing a Search Engine No baggage edition</vt:lpstr>
      <vt:lpstr>For the example apps…</vt:lpstr>
      <vt:lpstr>How search engines work</vt:lpstr>
      <vt:lpstr>Search Vocab</vt:lpstr>
      <vt:lpstr>PowerPoint Presentation</vt:lpstr>
      <vt:lpstr>Inverted Index</vt:lpstr>
      <vt:lpstr>Inverted Index Search Engines</vt:lpstr>
      <vt:lpstr>Natural Language is complicated!</vt:lpstr>
      <vt:lpstr>Scoring is complicated!</vt:lpstr>
      <vt:lpstr>Pretty neat though, right?</vt:lpstr>
      <vt:lpstr>PowerPoint Presentation</vt:lpstr>
      <vt:lpstr>Building Search Applications</vt:lpstr>
      <vt:lpstr>Elasticsearch vs….</vt:lpstr>
      <vt:lpstr>Reason #1: JSON</vt:lpstr>
      <vt:lpstr>Geo-fencing in JSON</vt:lpstr>
      <vt:lpstr>#2: The Eco System</vt:lpstr>
      <vt:lpstr>Interesting Extensions</vt:lpstr>
      <vt:lpstr>Pricing…it’s complicated</vt:lpstr>
      <vt:lpstr>Stack Overflow</vt:lpstr>
      <vt:lpstr>Search Archetypes</vt:lpstr>
      <vt:lpstr>#1 Text Search</vt:lpstr>
      <vt:lpstr>Podcast Search</vt:lpstr>
      <vt:lpstr>QIT.cloud</vt:lpstr>
      <vt:lpstr>#2 Aggregation and Filtering</vt:lpstr>
      <vt:lpstr>Board Game Browsing</vt:lpstr>
      <vt:lpstr>#3 Near Real-Time Monitoring</vt:lpstr>
      <vt:lpstr>APM</vt:lpstr>
      <vt:lpstr>PowerPoint Presentation</vt:lpstr>
      <vt:lpstr>This is how we do</vt:lpstr>
      <vt:lpstr>Search Driven Apps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Microsoft Office User</cp:lastModifiedBy>
  <cp:revision>85</cp:revision>
  <dcterms:created xsi:type="dcterms:W3CDTF">2018-09-10T01:36:40Z</dcterms:created>
  <dcterms:modified xsi:type="dcterms:W3CDTF">2018-10-18T12:58:02Z</dcterms:modified>
</cp:coreProperties>
</file>